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D5CC-FCF2-4FA8-9A89-44B187F78295}" type="datetimeFigureOut">
              <a:rPr lang="it-IT" smtClean="0"/>
              <a:pPr/>
              <a:t>04/12/2015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roc-catania 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8002994" cy="46666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8001056" cy="1458938"/>
          </a:xfrm>
          <a:prstGeom prst="round2Same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000240"/>
            <a:ext cx="878904" cy="1115536"/>
          </a:xfrm>
          <a:prstGeom prst="rect">
            <a:avLst/>
          </a:prstGeom>
          <a:noFill/>
        </p:spPr>
      </p:pic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000240"/>
            <a:ext cx="1150104" cy="12546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71604" y="3571876"/>
            <a:ext cx="6217318" cy="2009061"/>
          </a:xfrm>
          <a:prstGeom prst="roundRect">
            <a:avLst/>
          </a:prstGeom>
          <a:solidFill>
            <a:srgbClr val="A50021"/>
          </a:solidFill>
          <a:ln w="285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5° Convegno Ecclesiale Nazionale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Sintesi delle conclusioni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a cura dei Delegati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dell’Arcidiocesi di Catania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8824946" cy="5429288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Cinque movimenti esistenziali da intraprendere nelle nostre realtà 'di </a:t>
            </a:r>
            <a:r>
              <a:rPr lang="it-IT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frontiera'</a:t>
            </a:r>
            <a:endParaRPr lang="it-IT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it-IT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Uscire,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Annunciare,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Abitare,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Educare,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Trasfigurare.</a:t>
            </a:r>
          </a:p>
          <a:p>
            <a:pPr marL="514350" indent="-514350"/>
            <a:endParaRPr lang="it-IT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 cinque “vie”  sono le vie della misericordia, per dare a ciascuno il suo (giustizia) e produrre bene comune.</a:t>
            </a:r>
          </a:p>
        </p:txBody>
      </p:sp>
      <p:pic>
        <p:nvPicPr>
          <p:cNvPr id="11" name="Segnaposto contenuto 10" descr="log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2143116"/>
            <a:ext cx="2891514" cy="31543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Cinque vie di umanizzazione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893" y="214290"/>
            <a:ext cx="787984" cy="1000132"/>
          </a:xfrm>
          <a:prstGeom prst="rect">
            <a:avLst/>
          </a:prstGeom>
          <a:noFill/>
        </p:spPr>
      </p:pic>
      <p:pic>
        <p:nvPicPr>
          <p:cNvPr id="7" name="Immagin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2" name="Immagine 11" descr="Firenze-2015-logo-6-300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143116"/>
            <a:ext cx="3143292" cy="3143292"/>
          </a:xfrm>
          <a:prstGeom prst="rect">
            <a:avLst/>
          </a:prstGeom>
          <a:ln>
            <a:solidFill>
              <a:srgbClr val="A50021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G107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4294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33774"/>
            <a:ext cx="5857916" cy="639045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1458938"/>
          </a:xfrm>
          <a:prstGeom prst="round2Same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995810" cy="1263918"/>
          </a:xfrm>
          <a:prstGeom prst="round2Same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10" name="Immagine 9" descr="CATTEDRALE-DI-SANT’AGATA-2.jpg"/>
          <p:cNvPicPr>
            <a:picLocks noChangeAspect="1"/>
          </p:cNvPicPr>
          <p:nvPr/>
        </p:nvPicPr>
        <p:blipFill>
          <a:blip r:embed="rId4"/>
          <a:srcRect l="51602" r="9961" b="16666"/>
          <a:stretch>
            <a:fillRect/>
          </a:stretch>
        </p:blipFill>
        <p:spPr>
          <a:xfrm>
            <a:off x="6286512" y="2143116"/>
            <a:ext cx="2657490" cy="442913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7072330" y="2143116"/>
            <a:ext cx="18868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Arcidiocesi di Catania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5° Convegno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Ecclesiale Nazionale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MATERIALI</a:t>
            </a:r>
          </a:p>
          <a:p>
            <a:endParaRPr lang="it-IT" dirty="0"/>
          </a:p>
        </p:txBody>
      </p:sp>
      <p:pic>
        <p:nvPicPr>
          <p:cNvPr id="13" name="Immagine 1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285992"/>
            <a:ext cx="1369228" cy="14937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2844" y="6286520"/>
            <a:ext cx="145256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440" cap="flat">
            <a:solidFill>
              <a:schemeClr val="accent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Pptx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 </a:t>
            </a: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realizzata da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Filippo e 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Graziella </a:t>
            </a: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Anfuso</a:t>
            </a:r>
            <a:endParaRPr lang="it-IT" sz="800" i="1" dirty="0" smtClean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Delegati Arcidiocesi di Catania</a:t>
            </a:r>
            <a:endParaRPr lang="it-IT" sz="800" i="1" dirty="0">
              <a:solidFill>
                <a:srgbClr val="632523"/>
              </a:solidFill>
              <a:latin typeface="Calibri" charset="0"/>
            </a:endParaRPr>
          </a:p>
        </p:txBody>
      </p:sp>
      <p:pic>
        <p:nvPicPr>
          <p:cNvPr id="14" name="Immagine 13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2214554"/>
            <a:ext cx="3536180" cy="385765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2"/>
                </a:solidFill>
              </a:rPr>
              <a:t>Dal discorso del Santo Padre</a:t>
            </a:r>
            <a:r>
              <a:rPr lang="it-IT" sz="2000" dirty="0" smtClean="0">
                <a:solidFill>
                  <a:schemeClr val="bg2"/>
                </a:solidFill>
              </a:rPr>
              <a:t/>
            </a:r>
            <a:br>
              <a:rPr lang="it-IT" sz="2000" dirty="0" smtClean="0">
                <a:solidFill>
                  <a:schemeClr val="bg2"/>
                </a:solidFill>
              </a:rPr>
            </a:br>
            <a:r>
              <a:rPr lang="it-IT" sz="2000" dirty="0" smtClean="0">
                <a:solidFill>
                  <a:schemeClr val="bg2"/>
                </a:solidFill>
              </a:rPr>
              <a:t> (</a:t>
            </a:r>
            <a:r>
              <a:rPr lang="it-IT" sz="2000" b="1" dirty="0" smtClean="0">
                <a:solidFill>
                  <a:schemeClr val="bg2"/>
                </a:solidFill>
              </a:rPr>
              <a:t>Cattedrale di Firenze - 10 novembre 2015 </a:t>
            </a:r>
            <a:r>
              <a:rPr lang="it-IT" sz="2200" b="1" dirty="0" smtClean="0">
                <a:solidFill>
                  <a:schemeClr val="bg2"/>
                </a:solidFill>
              </a:rPr>
              <a:t>)</a:t>
            </a:r>
            <a:endParaRPr lang="it-IT" sz="2200" dirty="0">
              <a:solidFill>
                <a:schemeClr val="bg2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43108" y="1357298"/>
            <a:ext cx="6858048" cy="5286412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300" dirty="0" smtClean="0">
                <a:solidFill>
                  <a:schemeClr val="bg1"/>
                </a:solidFill>
              </a:rPr>
              <a:t>L’umanesimo cristiano è quello dei «sentimenti di Cristo Gesù» (</a:t>
            </a:r>
            <a:r>
              <a:rPr lang="it-IT" sz="2300" i="1" dirty="0" smtClean="0">
                <a:solidFill>
                  <a:schemeClr val="bg1"/>
                </a:solidFill>
              </a:rPr>
              <a:t>Fil 2,5). </a:t>
            </a:r>
            <a:r>
              <a:rPr lang="it-IT" sz="2300" dirty="0" smtClean="0">
                <a:solidFill>
                  <a:schemeClr val="bg1"/>
                </a:solidFill>
              </a:rPr>
              <a:t>Vorrei oggi presentarvene almeno tre, come linee guida dello stile cristiano.</a:t>
            </a:r>
            <a:r>
              <a:rPr lang="it-IT" sz="2300" b="1" i="1" dirty="0" smtClean="0"/>
              <a:t> </a:t>
            </a:r>
            <a:endParaRPr lang="it-IT" sz="2300" dirty="0" smtClean="0">
              <a:solidFill>
                <a:schemeClr val="bg1"/>
              </a:solidFill>
            </a:endParaRPr>
          </a:p>
          <a:p>
            <a:r>
              <a:rPr lang="it-IT" sz="2300" i="1" u="sng" dirty="0" smtClean="0">
                <a:solidFill>
                  <a:schemeClr val="bg1"/>
                </a:solidFill>
              </a:rPr>
              <a:t>L’</a:t>
            </a:r>
            <a:r>
              <a:rPr lang="it-IT" sz="2300" b="1" i="1" u="sng" dirty="0" smtClean="0">
                <a:solidFill>
                  <a:schemeClr val="bg1"/>
                </a:solidFill>
              </a:rPr>
              <a:t>umiltà</a:t>
            </a:r>
            <a:r>
              <a:rPr lang="it-IT" sz="2300" b="1" i="1" dirty="0" smtClean="0">
                <a:solidFill>
                  <a:schemeClr val="bg1"/>
                </a:solidFill>
              </a:rPr>
              <a:t>. «Ciascuno di voi, con tutta umiltà, consideri gli altri superiori a sé stesso» (Fil 2,3). </a:t>
            </a:r>
          </a:p>
          <a:p>
            <a:r>
              <a:rPr lang="it-IT" sz="2300" i="1" u="sng" dirty="0" smtClean="0">
                <a:solidFill>
                  <a:schemeClr val="bg1"/>
                </a:solidFill>
              </a:rPr>
              <a:t>Il </a:t>
            </a:r>
            <a:r>
              <a:rPr lang="it-IT" sz="2300" b="1" i="1" u="sng" dirty="0" smtClean="0">
                <a:solidFill>
                  <a:schemeClr val="bg1"/>
                </a:solidFill>
              </a:rPr>
              <a:t>disinteresse</a:t>
            </a:r>
            <a:r>
              <a:rPr lang="it-IT" sz="2300" b="1" i="1" dirty="0" smtClean="0">
                <a:solidFill>
                  <a:schemeClr val="bg1"/>
                </a:solidFill>
              </a:rPr>
              <a:t>. «Ciascuno non cerchi l’interesse proprio, ma anche quello degli altri» (Fil 2,4), chiede ancora san Paolo. Dunque, più che il disinteresse, dobbiamo cercare la felicità di chi ci sta accanto.</a:t>
            </a:r>
          </a:p>
          <a:p>
            <a:r>
              <a:rPr lang="it-IT" sz="2300" i="1" u="sng" dirty="0" smtClean="0">
                <a:solidFill>
                  <a:schemeClr val="bg1"/>
                </a:solidFill>
              </a:rPr>
              <a:t>Della </a:t>
            </a:r>
            <a:r>
              <a:rPr lang="it-IT" sz="2300" b="1" i="1" u="sng" dirty="0" smtClean="0">
                <a:solidFill>
                  <a:schemeClr val="bg1"/>
                </a:solidFill>
              </a:rPr>
              <a:t>beatitudine</a:t>
            </a:r>
            <a:r>
              <a:rPr lang="it-IT" sz="2300" b="1" i="1" dirty="0" smtClean="0">
                <a:solidFill>
                  <a:schemeClr val="bg1"/>
                </a:solidFill>
              </a:rPr>
              <a:t>. Il cristiano è un beato, ha in sé la gioia del Vangelo. Nelle beatitudini il Signore ci indica il cammino. Percorrendolo noi esseri umani possiamo arrivare alla felicità più autenticamente umana e divina.</a:t>
            </a: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0" name="Segnaposto contenuto 9" descr="image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8919" r="59893"/>
          <a:stretch>
            <a:fillRect/>
          </a:stretch>
        </p:blipFill>
        <p:spPr>
          <a:xfrm>
            <a:off x="142844" y="1357298"/>
            <a:ext cx="2000264" cy="5275304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6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Uscire</a:t>
            </a:r>
            <a:endParaRPr lang="it-IT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86116" y="1142984"/>
            <a:ext cx="5715040" cy="5572164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 «Voi uscite per le strade e andate ai crocicchi: tutti quelli che troverete, chiamateli, nessuno escluso </a:t>
            </a:r>
            <a:r>
              <a:rPr lang="it-IT" sz="2000" b="1" dirty="0" smtClean="0">
                <a:solidFill>
                  <a:schemeClr val="bg1"/>
                </a:solidFill>
              </a:rPr>
              <a:t>(cfr Mt 22,9).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Soprattutto accompagnate chi è rimasto al bordo della strada, «zoppi, storpi, ciechi, sordi» (Mt 15,30).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«Dovunque voi siate, non costruite mai muri né frontiere, ma piazze e ospedali da campo».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1) </a:t>
            </a:r>
            <a:r>
              <a:rPr lang="it-IT" sz="2400" i="1" dirty="0" smtClean="0">
                <a:solidFill>
                  <a:schemeClr val="bg1"/>
                </a:solidFill>
              </a:rPr>
              <a:t>Avviare un processo sinodale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2)</a:t>
            </a:r>
            <a:r>
              <a:rPr lang="it-IT" sz="2400" i="1" dirty="0" smtClean="0">
                <a:solidFill>
                  <a:schemeClr val="bg1"/>
                </a:solidFill>
              </a:rPr>
              <a:t> Promuovere il coraggio di sperimentare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3) </a:t>
            </a:r>
            <a:r>
              <a:rPr lang="it-IT" sz="2400" i="1" dirty="0" smtClean="0">
                <a:solidFill>
                  <a:schemeClr val="bg1"/>
                </a:solidFill>
              </a:rPr>
              <a:t>Formare all’audacia della testimonianza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242" y="203301"/>
            <a:ext cx="580162" cy="736358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733382" cy="800052"/>
          </a:xfrm>
          <a:prstGeom prst="rect">
            <a:avLst/>
          </a:prstGeom>
        </p:spPr>
      </p:pic>
      <p:pic>
        <p:nvPicPr>
          <p:cNvPr id="18" name="Segnaposto contenuto 17" descr="Parable-banquet-wedding-feast-Parable_Of_The_Great_Supper-Copia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1550" t="71" r="8949" b="7593"/>
          <a:stretch>
            <a:fillRect/>
          </a:stretch>
        </p:blipFill>
        <p:spPr>
          <a:xfrm>
            <a:off x="142844" y="1142984"/>
            <a:ext cx="3071834" cy="5572164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Annunciare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57554" y="1285860"/>
            <a:ext cx="5643602" cy="5429288"/>
          </a:xfr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indent="-457200"/>
            <a:r>
              <a:rPr lang="it-IT" sz="2400" dirty="0" smtClean="0">
                <a:solidFill>
                  <a:schemeClr val="bg1"/>
                </a:solidFill>
              </a:rPr>
              <a:t>«Rallegrati», dice l’angelo a Maria (</a:t>
            </a:r>
            <a:r>
              <a:rPr lang="it-IT" sz="2400" i="1" dirty="0" err="1" smtClean="0">
                <a:solidFill>
                  <a:schemeClr val="bg1"/>
                </a:solidFill>
              </a:rPr>
              <a:t>Lc</a:t>
            </a:r>
            <a:r>
              <a:rPr lang="it-IT" sz="2400" i="1" dirty="0" smtClean="0">
                <a:solidFill>
                  <a:schemeClr val="bg1"/>
                </a:solidFill>
              </a:rPr>
              <a:t> 1,26). L’annuncio ha da subito il sapore della “gioia”. Come la Vergine, sperimentiamo davvero l’</a:t>
            </a:r>
            <a:r>
              <a:rPr lang="it-IT" sz="2400" i="1" dirty="0" err="1" smtClean="0">
                <a:solidFill>
                  <a:schemeClr val="bg1"/>
                </a:solidFill>
              </a:rPr>
              <a:t>Evangelii</a:t>
            </a:r>
            <a:r>
              <a:rPr lang="it-IT" sz="2400" i="1" dirty="0" smtClean="0">
                <a:solidFill>
                  <a:schemeClr val="bg1"/>
                </a:solidFill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</a:rPr>
              <a:t>gaudium</a:t>
            </a:r>
            <a:r>
              <a:rPr lang="it-IT" sz="2400" i="1" dirty="0" smtClean="0">
                <a:solidFill>
                  <a:schemeClr val="bg1"/>
                </a:solidFill>
              </a:rPr>
              <a:t>, la gioia del Vangelo.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La dottrina cristiana è Gesù Cristo.</a:t>
            </a:r>
          </a:p>
          <a:p>
            <a:pPr marL="457200" indent="-457200"/>
            <a:r>
              <a:rPr lang="it-IT" sz="2400" dirty="0" smtClean="0">
                <a:solidFill>
                  <a:schemeClr val="bg1"/>
                </a:solidFill>
              </a:rPr>
              <a:t>«Puntate all'essenziale, al </a:t>
            </a:r>
            <a:r>
              <a:rPr lang="it-IT" sz="2400" i="1" dirty="0" err="1" smtClean="0">
                <a:solidFill>
                  <a:schemeClr val="bg1"/>
                </a:solidFill>
              </a:rPr>
              <a:t>kerygma</a:t>
            </a:r>
            <a:r>
              <a:rPr lang="it-IT" sz="2400" i="1" dirty="0" smtClean="0">
                <a:solidFill>
                  <a:schemeClr val="bg1"/>
                </a:solidFill>
              </a:rPr>
              <a:t>. Non c'è nulla di più solido, profondo e sicuro di questo annuncio» (Discorso di papa Francesco).</a:t>
            </a:r>
            <a:endParaRPr lang="it-IT" sz="2400" dirty="0" smtClean="0"/>
          </a:p>
          <a:p>
            <a:r>
              <a:rPr lang="it-IT" sz="2400" b="1" dirty="0" smtClean="0">
                <a:solidFill>
                  <a:schemeClr val="bg1"/>
                </a:solidFill>
              </a:rPr>
              <a:t>Specifica attenzione a chi evangelizza. </a:t>
            </a:r>
          </a:p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Annunciare l’Amore, senza il quale non si riesce ad andare veramente verso l’altro per condurlo all’Altro.</a:t>
            </a: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928" y="184068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38256" cy="914460"/>
          </a:xfrm>
          <a:prstGeom prst="rect">
            <a:avLst/>
          </a:prstGeom>
        </p:spPr>
      </p:pic>
      <p:pic>
        <p:nvPicPr>
          <p:cNvPr id="10" name="Segnaposto contenuto 9" descr="05-angelico-annunciazione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41077" r="9861"/>
          <a:stretch>
            <a:fillRect/>
          </a:stretch>
        </p:blipFill>
        <p:spPr>
          <a:xfrm>
            <a:off x="142844" y="1285860"/>
            <a:ext cx="3143272" cy="5411422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Abitare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8992" y="1285860"/>
            <a:ext cx="5572164" cy="5357850"/>
          </a:xfrm>
          <a:solidFill>
            <a:srgbClr val="0070C0"/>
          </a:solidFill>
          <a:ln w="38100">
            <a:solidFill>
              <a:schemeClr val="bg2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it-IT" sz="3900" dirty="0" smtClean="0">
                <a:solidFill>
                  <a:schemeClr val="bg1"/>
                </a:solidFill>
              </a:rPr>
              <a:t>… e venne ad abitare in mezzo a noi; (</a:t>
            </a:r>
            <a:r>
              <a:rPr lang="it-IT" sz="3900" dirty="0" err="1" smtClean="0">
                <a:solidFill>
                  <a:schemeClr val="bg1"/>
                </a:solidFill>
              </a:rPr>
              <a:t>Gv</a:t>
            </a:r>
            <a:r>
              <a:rPr lang="it-IT" sz="3900" dirty="0" smtClean="0">
                <a:solidFill>
                  <a:schemeClr val="bg1"/>
                </a:solidFill>
              </a:rPr>
              <a:t> 1,14).</a:t>
            </a:r>
            <a:endParaRPr lang="it-IT" sz="3900" dirty="0" smtClean="0"/>
          </a:p>
          <a:p>
            <a:r>
              <a:rPr lang="it-IT" sz="3900" dirty="0" smtClean="0">
                <a:solidFill>
                  <a:schemeClr val="bg1"/>
                </a:solidFill>
              </a:rPr>
              <a:t> </a:t>
            </a:r>
            <a:r>
              <a:rPr lang="it-IT" sz="3900" b="1" dirty="0" smtClean="0">
                <a:solidFill>
                  <a:schemeClr val="bg1"/>
                </a:solidFill>
              </a:rPr>
              <a:t>Non si abitano solo luoghi: </a:t>
            </a:r>
            <a:r>
              <a:rPr lang="it-IT" sz="3900" b="1" i="1" dirty="0" smtClean="0">
                <a:solidFill>
                  <a:schemeClr val="bg1"/>
                </a:solidFill>
              </a:rPr>
              <a:t>si abitano anzitutto relazioni.</a:t>
            </a:r>
          </a:p>
          <a:p>
            <a:r>
              <a:rPr lang="it-IT" sz="3900" b="1" i="1" dirty="0" smtClean="0">
                <a:solidFill>
                  <a:schemeClr val="bg1"/>
                </a:solidFill>
              </a:rPr>
              <a:t>Relazionarsi con umiltà, ascoltare, accogliere, non occupare,  condividere, accompagnare.</a:t>
            </a:r>
          </a:p>
          <a:p>
            <a:r>
              <a:rPr lang="it-IT" sz="3900" b="1" i="1" dirty="0" smtClean="0">
                <a:solidFill>
                  <a:schemeClr val="bg1"/>
                </a:solidFill>
              </a:rPr>
              <a:t>Fare ALLEANZA (cfr relazione G. </a:t>
            </a:r>
            <a:r>
              <a:rPr lang="it-IT" sz="3900" b="1" i="1" dirty="0" err="1" smtClean="0">
                <a:solidFill>
                  <a:schemeClr val="bg1"/>
                </a:solidFill>
              </a:rPr>
              <a:t>Lorizio</a:t>
            </a:r>
            <a:r>
              <a:rPr lang="it-IT" sz="3900" b="1" i="1" dirty="0" smtClean="0">
                <a:solidFill>
                  <a:schemeClr val="bg1"/>
                </a:solidFill>
              </a:rPr>
              <a:t>).</a:t>
            </a:r>
            <a:endParaRPr lang="it-IT" sz="3900" b="1" dirty="0" smtClean="0">
              <a:solidFill>
                <a:schemeClr val="bg1"/>
              </a:solidFill>
            </a:endParaRPr>
          </a:p>
          <a:p>
            <a:r>
              <a:rPr lang="it-IT" sz="3900" b="1" dirty="0" smtClean="0">
                <a:solidFill>
                  <a:schemeClr val="bg1"/>
                </a:solidFill>
              </a:rPr>
              <a:t>Abitare con familiarità creando una presenza stabile (C. Ascolto, scuole, case di cura, case di riposo, Enti pubblici, osservatori socio-politici, ...).</a:t>
            </a:r>
          </a:p>
          <a:p>
            <a:r>
              <a:rPr lang="it-IT" sz="3900" b="1" dirty="0" smtClean="0">
                <a:solidFill>
                  <a:schemeClr val="bg1"/>
                </a:solidFill>
              </a:rPr>
              <a:t>Abitare nella polis per il bene comune (Dottrina Sociale della Chiesa).</a:t>
            </a:r>
          </a:p>
          <a:p>
            <a:r>
              <a:rPr lang="it-IT" sz="3900" b="1" dirty="0" smtClean="0">
                <a:solidFill>
                  <a:schemeClr val="bg1"/>
                </a:solidFill>
              </a:rPr>
              <a:t>Abitare la Rete. Ogni comunità nel proprio sito o </a:t>
            </a:r>
            <a:r>
              <a:rPr lang="it-IT" sz="3900" b="1" dirty="0" err="1" smtClean="0">
                <a:solidFill>
                  <a:schemeClr val="bg1"/>
                </a:solidFill>
              </a:rPr>
              <a:t>fb</a:t>
            </a:r>
            <a:r>
              <a:rPr lang="it-IT" sz="3900" b="1" dirty="0" smtClean="0">
                <a:solidFill>
                  <a:schemeClr val="bg1"/>
                </a:solidFill>
              </a:rPr>
              <a:t> inserisca una rubrica riguardante il 5° </a:t>
            </a:r>
            <a:r>
              <a:rPr lang="it-IT" sz="3900" b="1" dirty="0" err="1" smtClean="0">
                <a:solidFill>
                  <a:schemeClr val="bg1"/>
                </a:solidFill>
              </a:rPr>
              <a:t>C.E.N.</a:t>
            </a:r>
            <a:r>
              <a:rPr lang="it-IT" sz="39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3900" b="1" dirty="0" smtClean="0">
                <a:solidFill>
                  <a:schemeClr val="bg1"/>
                </a:solidFill>
              </a:rPr>
              <a:t>Creare link di collegamento con il sito dell’Arcidiocesi, dove saranno pubblicati i materiali prodotti e le iniziative a riguardo.</a:t>
            </a:r>
          </a:p>
          <a:p>
            <a:endParaRPr lang="it-IT" dirty="0"/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2" name="Segnaposto contenuto 11" descr="05-natività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9756" r="31225" b="2022"/>
          <a:stretch>
            <a:fillRect/>
          </a:stretch>
        </p:blipFill>
        <p:spPr>
          <a:xfrm>
            <a:off x="142844" y="1285860"/>
            <a:ext cx="3214710" cy="5386457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rgbClr val="EEDCCA"/>
                </a:solidFill>
              </a:rPr>
              <a:t>Educare</a:t>
            </a:r>
            <a:endParaRPr lang="it-IT" dirty="0">
              <a:solidFill>
                <a:srgbClr val="EEDCCA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00364" y="1142984"/>
            <a:ext cx="6000792" cy="5572164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… spiegò loro in tutte le Scritture ciò che si  riferiva a lui (</a:t>
            </a:r>
            <a:r>
              <a:rPr lang="it-IT" sz="2400" b="1" dirty="0" err="1" smtClean="0">
                <a:solidFill>
                  <a:schemeClr val="bg1"/>
                </a:solidFill>
              </a:rPr>
              <a:t>Lc</a:t>
            </a:r>
            <a:r>
              <a:rPr lang="it-IT" sz="2400" b="1" dirty="0" smtClean="0">
                <a:solidFill>
                  <a:schemeClr val="bg1"/>
                </a:solidFill>
              </a:rPr>
              <a:t> 24, 27)</a:t>
            </a:r>
          </a:p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Ha lo scopo di “rendere l’uomo autore del proprio bene” (A. </a:t>
            </a:r>
            <a:r>
              <a:rPr lang="it-IT" sz="2400" b="1" dirty="0" err="1" smtClean="0">
                <a:solidFill>
                  <a:schemeClr val="bg1"/>
                </a:solidFill>
              </a:rPr>
              <a:t>Rosmini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</a:p>
          <a:p>
            <a:pPr lvl="0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Al discernimento comunitario attraverso una coscienza formata al bene comune  e alla legalità.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Priorità è la formazione degli educatori.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Rinnovare la formazione del clero e dei laici, anche con momenti formativi comuni tra presbiteri, laici e consacrati/e.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Nuova attenzione per la scuola e l’università.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La famiglia al primo posto. </a:t>
            </a: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242" y="274739"/>
            <a:ext cx="580162" cy="736358"/>
          </a:xfrm>
          <a:prstGeom prst="rect">
            <a:avLst/>
          </a:prstGeom>
          <a:noFill/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60" y="157087"/>
            <a:ext cx="838254" cy="914458"/>
          </a:xfrm>
          <a:prstGeom prst="rect">
            <a:avLst/>
          </a:prstGeom>
        </p:spPr>
      </p:pic>
      <p:pic>
        <p:nvPicPr>
          <p:cNvPr id="14" name="Segnaposto contenuto 13" descr="emmaus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9515" r="11294"/>
          <a:stretch>
            <a:fillRect/>
          </a:stretch>
        </p:blipFill>
        <p:spPr>
          <a:xfrm>
            <a:off x="142844" y="1285860"/>
            <a:ext cx="2786082" cy="5383220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l_AbsideTab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618" r="4015"/>
          <a:stretch>
            <a:fillRect/>
          </a:stretch>
        </p:blipFill>
        <p:spPr>
          <a:xfrm>
            <a:off x="142844" y="1142984"/>
            <a:ext cx="8858312" cy="5658288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071546"/>
            <a:ext cx="8858312" cy="5643578"/>
          </a:xfrm>
          <a:solidFill>
            <a:srgbClr val="A50021">
              <a:alpha val="50000"/>
            </a:srgbClr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… il suo volto brillò come il sole e le sue vesti divennero candide come la luce (Mt 17, 2).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È il Signore che trasfigura, e non si deve ostacolare la sua opera </a:t>
            </a:r>
            <a:r>
              <a:rPr lang="it-IT" sz="2400" b="1" dirty="0" err="1" smtClean="0">
                <a:solidFill>
                  <a:schemeClr val="bg1"/>
                </a:solidFill>
              </a:rPr>
              <a:t>nè</a:t>
            </a:r>
            <a:r>
              <a:rPr lang="it-IT" sz="2400" b="1" dirty="0" smtClean="0">
                <a:solidFill>
                  <a:schemeClr val="bg1"/>
                </a:solidFill>
              </a:rPr>
              <a:t> in noi </a:t>
            </a:r>
            <a:r>
              <a:rPr lang="it-IT" sz="2400" b="1" dirty="0" err="1" smtClean="0">
                <a:solidFill>
                  <a:schemeClr val="bg1"/>
                </a:solidFill>
              </a:rPr>
              <a:t>nè</a:t>
            </a:r>
            <a:r>
              <a:rPr lang="it-IT" sz="2400" b="1" dirty="0" smtClean="0">
                <a:solidFill>
                  <a:schemeClr val="bg1"/>
                </a:solidFill>
              </a:rPr>
              <a:t> intorno a noi, ma riconoscerla e aderirvi.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 Trasfigurare è sguardo che cerca l’uomo, specialmente i poveri, facendo emergere che non c’è umanità là dove c’è scarto e ingiustizia.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Proporre cammini di fede ed esperienze di preghiera, di lectio divina, di formazione liturgica e di accompagnamento spirituale.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Il rinnovamento liturgico del Concilio chiede fedeltà e responsabilità.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 La Chiesa che celebra è in uscita, la preghiera è il primo atto della missione.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Far vivere l’umanità della liturgia è il compito che ci attende.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EEDCCA"/>
                </a:solidFill>
              </a:rPr>
              <a:t>Trasfigurare</a:t>
            </a:r>
            <a:endParaRPr lang="it-IT" dirty="0">
              <a:solidFill>
                <a:srgbClr val="EEDCCA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562846" cy="71438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695378" cy="75859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AGIRE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285860"/>
            <a:ext cx="8858312" cy="5357850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Si richiede:</a:t>
            </a:r>
          </a:p>
          <a:p>
            <a:pPr marL="514350" indent="-514350">
              <a:buFont typeface="+mj-lt"/>
              <a:buAutoNum type="arabicPeriod"/>
            </a:pPr>
            <a:endParaRPr lang="it-IT" sz="3200" b="1" u="sng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1"/>
                </a:solidFill>
              </a:rPr>
              <a:t>CONCRETEZZA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(vedi relazione M. </a:t>
            </a:r>
            <a:r>
              <a:rPr lang="it-IT" sz="2400" b="1" dirty="0" err="1" smtClean="0">
                <a:solidFill>
                  <a:schemeClr val="bg1"/>
                </a:solidFill>
              </a:rPr>
              <a:t>Magatti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1"/>
                </a:solidFill>
              </a:rPr>
              <a:t>ALLEANZA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( vedi relazione G. </a:t>
            </a:r>
            <a:r>
              <a:rPr lang="it-IT" sz="2400" b="1" dirty="0" err="1" smtClean="0">
                <a:solidFill>
                  <a:schemeClr val="bg1"/>
                </a:solidFill>
              </a:rPr>
              <a:t>Lorizio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1"/>
                </a:solidFill>
              </a:rPr>
              <a:t>VALORI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(morali, religiosi, socio-politici – cfr Uscire D.      	 		Albarello; Annunciare F. </a:t>
            </a:r>
            <a:r>
              <a:rPr lang="it-IT" sz="2400" b="1" dirty="0" err="1" smtClean="0">
                <a:solidFill>
                  <a:schemeClr val="bg1"/>
                </a:solidFill>
              </a:rPr>
              <a:t>Marcacci</a:t>
            </a:r>
            <a:r>
              <a:rPr lang="it-IT" sz="2400" b="1" dirty="0" smtClean="0">
                <a:solidFill>
                  <a:schemeClr val="bg1"/>
                </a:solidFill>
              </a:rPr>
              <a:t>; Abitare A. Fabris)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1"/>
                </a:solidFill>
              </a:rPr>
              <a:t>FORMAZIONE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(rinnovata e amplificata – cfr Educare  P. Del 			   </a:t>
            </a:r>
            <a:r>
              <a:rPr lang="it-IT" sz="2400" b="1" dirty="0" err="1" smtClean="0">
                <a:solidFill>
                  <a:schemeClr val="bg1"/>
                </a:solidFill>
              </a:rPr>
              <a:t>Core</a:t>
            </a:r>
            <a:r>
              <a:rPr lang="it-IT" sz="2400" b="1" dirty="0" smtClean="0">
                <a:solidFill>
                  <a:schemeClr val="bg1"/>
                </a:solidFill>
              </a:rPr>
              <a:t>; Trasfigurare G. Boselli)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1"/>
                </a:solidFill>
              </a:rPr>
              <a:t>STILE SINODALE </a:t>
            </a:r>
            <a:r>
              <a:rPr lang="it-IT" sz="2400" b="1" dirty="0" smtClean="0">
                <a:solidFill>
                  <a:schemeClr val="bg1"/>
                </a:solidFill>
              </a:rPr>
              <a:t>(modello comportamentale di riferimento, 			        espresso in tutte le relazioni).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prstGeom prst="round2SameRect">
            <a:avLst/>
          </a:prstGeo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IMPEGNI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500594" cy="5114948"/>
          </a:xfrm>
          <a:solidFill>
            <a:srgbClr val="0070C0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Contribuire al bene comune del paese.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Portare il vangelo agli uomini di oggi.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Responsabilità degli uni verso gli altri.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laici non devono clericalizzarsi.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 “5 vie” sono la missione.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57166"/>
            <a:ext cx="723038" cy="917700"/>
          </a:xfrm>
          <a:prstGeom prst="rect">
            <a:avLst/>
          </a:prstGeom>
          <a:noFill/>
        </p:spPr>
      </p:pic>
      <p:pic>
        <p:nvPicPr>
          <p:cNvPr id="13" name="Immagine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64352" cy="942928"/>
          </a:xfrm>
          <a:prstGeom prst="rect">
            <a:avLst/>
          </a:prstGeom>
        </p:spPr>
      </p:pic>
      <p:pic>
        <p:nvPicPr>
          <p:cNvPr id="15" name="Segnaposto contenuto 14" descr="giotto_lavanda_700px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29190" y="2500306"/>
            <a:ext cx="4038600" cy="27116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Rettangolo 15"/>
          <p:cNvSpPr/>
          <p:nvPr/>
        </p:nvSpPr>
        <p:spPr>
          <a:xfrm>
            <a:off x="4572000" y="5429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“ Amatevi gli uni gli altri, come io vi ho amati”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(</a:t>
            </a:r>
            <a:r>
              <a:rPr lang="it-IT" sz="1000" b="1" dirty="0" err="1" smtClean="0">
                <a:solidFill>
                  <a:schemeClr val="bg1"/>
                </a:solidFill>
              </a:rPr>
              <a:t>Gv</a:t>
            </a:r>
            <a:r>
              <a:rPr lang="it-IT" sz="1000" b="1" dirty="0" smtClean="0">
                <a:solidFill>
                  <a:schemeClr val="bg1"/>
                </a:solidFill>
              </a:rPr>
              <a:t> 15, 12)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858</Words>
  <Application>Microsoft Office PowerPoint</Application>
  <PresentationFormat>Presentazione su schermo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Dal discorso del Santo Padre  (Cattedrale di Firenze - 10 novembre 2015 )</vt:lpstr>
      <vt:lpstr>Uscire</vt:lpstr>
      <vt:lpstr>Annunciare</vt:lpstr>
      <vt:lpstr>Abitare</vt:lpstr>
      <vt:lpstr>Educare</vt:lpstr>
      <vt:lpstr>Trasfigurare</vt:lpstr>
      <vt:lpstr>AGIRE</vt:lpstr>
      <vt:lpstr>IMPEGNI</vt:lpstr>
      <vt:lpstr>Cinque vie di umanizzazione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Filippo</cp:lastModifiedBy>
  <cp:revision>561</cp:revision>
  <dcterms:created xsi:type="dcterms:W3CDTF">2015-01-20T10:27:49Z</dcterms:created>
  <dcterms:modified xsi:type="dcterms:W3CDTF">2015-12-04T10:45:42Z</dcterms:modified>
</cp:coreProperties>
</file>